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Times New Roman" charset="0"/>
      </a:defRPr>
    </a:lvl1pPr>
    <a:lvl2pPr marL="457200" algn="l" rtl="0" fontAlgn="base">
      <a:spcBef>
        <a:spcPct val="0"/>
      </a:spcBef>
      <a:spcAft>
        <a:spcPct val="0"/>
      </a:spcAft>
      <a:defRPr sz="2400" kern="1200">
        <a:solidFill>
          <a:schemeClr val="tx1"/>
        </a:solidFill>
        <a:latin typeface="Times New Roman" charset="0"/>
        <a:ea typeface="+mn-ea"/>
        <a:cs typeface="Times New Roman" charset="0"/>
      </a:defRPr>
    </a:lvl2pPr>
    <a:lvl3pPr marL="914400" algn="l" rtl="0" fontAlgn="base">
      <a:spcBef>
        <a:spcPct val="0"/>
      </a:spcBef>
      <a:spcAft>
        <a:spcPct val="0"/>
      </a:spcAft>
      <a:defRPr sz="2400" kern="1200">
        <a:solidFill>
          <a:schemeClr val="tx1"/>
        </a:solidFill>
        <a:latin typeface="Times New Roman" charset="0"/>
        <a:ea typeface="+mn-ea"/>
        <a:cs typeface="Times New Roman" charset="0"/>
      </a:defRPr>
    </a:lvl3pPr>
    <a:lvl4pPr marL="1371600" algn="l" rtl="0" fontAlgn="base">
      <a:spcBef>
        <a:spcPct val="0"/>
      </a:spcBef>
      <a:spcAft>
        <a:spcPct val="0"/>
      </a:spcAft>
      <a:defRPr sz="2400" kern="1200">
        <a:solidFill>
          <a:schemeClr val="tx1"/>
        </a:solidFill>
        <a:latin typeface="Times New Roman" charset="0"/>
        <a:ea typeface="+mn-ea"/>
        <a:cs typeface="Times New Roman" charset="0"/>
      </a:defRPr>
    </a:lvl4pPr>
    <a:lvl5pPr marL="1828800" algn="l" rtl="0" fontAlgn="base">
      <a:spcBef>
        <a:spcPct val="0"/>
      </a:spcBef>
      <a:spcAft>
        <a:spcPct val="0"/>
      </a:spcAft>
      <a:defRPr sz="2400" kern="1200">
        <a:solidFill>
          <a:schemeClr val="tx1"/>
        </a:solidFill>
        <a:latin typeface="Times New Roman" charset="0"/>
        <a:ea typeface="+mn-ea"/>
        <a:cs typeface="Times New Roman" charset="0"/>
      </a:defRPr>
    </a:lvl5pPr>
    <a:lvl6pPr marL="2286000" algn="l" defTabSz="914400" rtl="0" eaLnBrk="1" latinLnBrk="0" hangingPunct="1">
      <a:defRPr sz="2400" kern="1200">
        <a:solidFill>
          <a:schemeClr val="tx1"/>
        </a:solidFill>
        <a:latin typeface="Times New Roman" charset="0"/>
        <a:ea typeface="+mn-ea"/>
        <a:cs typeface="Times New Roman" charset="0"/>
      </a:defRPr>
    </a:lvl6pPr>
    <a:lvl7pPr marL="2743200" algn="l" defTabSz="914400" rtl="0" eaLnBrk="1" latinLnBrk="0" hangingPunct="1">
      <a:defRPr sz="2400" kern="1200">
        <a:solidFill>
          <a:schemeClr val="tx1"/>
        </a:solidFill>
        <a:latin typeface="Times New Roman" charset="0"/>
        <a:ea typeface="+mn-ea"/>
        <a:cs typeface="Times New Roman" charset="0"/>
      </a:defRPr>
    </a:lvl7pPr>
    <a:lvl8pPr marL="3200400" algn="l" defTabSz="914400" rtl="0" eaLnBrk="1" latinLnBrk="0" hangingPunct="1">
      <a:defRPr sz="2400" kern="1200">
        <a:solidFill>
          <a:schemeClr val="tx1"/>
        </a:solidFill>
        <a:latin typeface="Times New Roman" charset="0"/>
        <a:ea typeface="+mn-ea"/>
        <a:cs typeface="Times New Roman" charset="0"/>
      </a:defRPr>
    </a:lvl8pPr>
    <a:lvl9pPr marL="3657600" algn="l" defTabSz="914400" rtl="0" eaLnBrk="1" latinLnBrk="0" hangingPunct="1">
      <a:defRPr sz="2400" kern="1200">
        <a:solidFill>
          <a:schemeClr val="tx1"/>
        </a:solidFill>
        <a:latin typeface="Times New Roman" charset="0"/>
        <a:ea typeface="+mn-ea"/>
        <a:cs typeface="Times New Roman"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7" d="100"/>
          <a:sy n="67" d="100"/>
        </p:scale>
        <p:origin x="-1242"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MX"/>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s-MX"/>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1A8D2B3-25FC-43F2-8740-00A24F9AB487}" type="slidenum">
              <a:rPr lang="en-US"/>
              <a:pPr/>
              <a:t>‹Nº›</a:t>
            </a:fld>
            <a:endParaRPr lang="en-US" dirty="0"/>
          </a:p>
        </p:txBody>
      </p:sp>
    </p:spTree>
    <p:extLst>
      <p:ext uri="{BB962C8B-B14F-4D97-AF65-F5344CB8AC3E}">
        <p14:creationId xmlns:p14="http://schemas.microsoft.com/office/powerpoint/2010/main" xmlns="" val="2851646895"/>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46C26CA-F91F-4012-B555-A37AF3880F4C}" type="slidenum">
              <a:rPr lang="en-US"/>
              <a:pPr/>
              <a:t>‹Nº›</a:t>
            </a:fld>
            <a:endParaRPr lang="en-US" dirty="0"/>
          </a:p>
        </p:txBody>
      </p:sp>
    </p:spTree>
    <p:extLst>
      <p:ext uri="{BB962C8B-B14F-4D97-AF65-F5344CB8AC3E}">
        <p14:creationId xmlns:p14="http://schemas.microsoft.com/office/powerpoint/2010/main" xmlns="" val="2955195330"/>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228600"/>
            <a:ext cx="2152650" cy="5791200"/>
          </a:xfrm>
        </p:spPr>
        <p:txBody>
          <a:bodyPr vert="eaVert"/>
          <a:lstStyle/>
          <a:p>
            <a:r>
              <a:rPr lang="en-US" smtClean="0"/>
              <a:t>Click to edit Master title style</a:t>
            </a:r>
            <a:endParaRPr lang="es-MX"/>
          </a:p>
        </p:txBody>
      </p:sp>
      <p:sp>
        <p:nvSpPr>
          <p:cNvPr id="3" name="Vertical Text Placeholder 2"/>
          <p:cNvSpPr>
            <a:spLocks noGrp="1"/>
          </p:cNvSpPr>
          <p:nvPr>
            <p:ph type="body" orient="vert" idx="1"/>
          </p:nvPr>
        </p:nvSpPr>
        <p:spPr>
          <a:xfrm>
            <a:off x="228600" y="228600"/>
            <a:ext cx="63055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EF55F09-B472-406C-A8EC-0A55CB976172}" type="slidenum">
              <a:rPr lang="en-US"/>
              <a:pPr/>
              <a:t>‹Nº›</a:t>
            </a:fld>
            <a:endParaRPr lang="en-US" dirty="0"/>
          </a:p>
        </p:txBody>
      </p:sp>
    </p:spTree>
    <p:extLst>
      <p:ext uri="{BB962C8B-B14F-4D97-AF65-F5344CB8AC3E}">
        <p14:creationId xmlns:p14="http://schemas.microsoft.com/office/powerpoint/2010/main" xmlns="" val="535211521"/>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E1B25C1-C55A-41C3-99E1-1F1D6D64687C}" type="slidenum">
              <a:rPr lang="en-US"/>
              <a:pPr/>
              <a:t>‹Nº›</a:t>
            </a:fld>
            <a:endParaRPr lang="en-US" dirty="0"/>
          </a:p>
        </p:txBody>
      </p:sp>
    </p:spTree>
    <p:extLst>
      <p:ext uri="{BB962C8B-B14F-4D97-AF65-F5344CB8AC3E}">
        <p14:creationId xmlns:p14="http://schemas.microsoft.com/office/powerpoint/2010/main" xmlns="" val="497806422"/>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MX"/>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3268493-06AA-4B40-90C8-5F9F98F829CA}" type="slidenum">
              <a:rPr lang="en-US"/>
              <a:pPr/>
              <a:t>‹Nº›</a:t>
            </a:fld>
            <a:endParaRPr lang="en-US" dirty="0"/>
          </a:p>
        </p:txBody>
      </p:sp>
    </p:spTree>
    <p:extLst>
      <p:ext uri="{BB962C8B-B14F-4D97-AF65-F5344CB8AC3E}">
        <p14:creationId xmlns:p14="http://schemas.microsoft.com/office/powerpoint/2010/main" xmlns="" val="38105018"/>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sz="half" idx="1"/>
          </p:nvPr>
        </p:nvSpPr>
        <p:spPr>
          <a:xfrm>
            <a:off x="228600" y="15240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4572000" y="15240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D686E33-85F8-4093-9AAF-5056AFAABA5D}" type="slidenum">
              <a:rPr lang="en-US"/>
              <a:pPr/>
              <a:t>‹Nº›</a:t>
            </a:fld>
            <a:endParaRPr lang="en-US" dirty="0"/>
          </a:p>
        </p:txBody>
      </p:sp>
    </p:spTree>
    <p:extLst>
      <p:ext uri="{BB962C8B-B14F-4D97-AF65-F5344CB8AC3E}">
        <p14:creationId xmlns:p14="http://schemas.microsoft.com/office/powerpoint/2010/main" xmlns="" val="2384036256"/>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s-MX"/>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42217884-A42C-4C98-AF91-BCA2E8E6E6A7}" type="slidenum">
              <a:rPr lang="en-US"/>
              <a:pPr/>
              <a:t>‹Nº›</a:t>
            </a:fld>
            <a:endParaRPr lang="en-US" dirty="0"/>
          </a:p>
        </p:txBody>
      </p:sp>
    </p:spTree>
    <p:extLst>
      <p:ext uri="{BB962C8B-B14F-4D97-AF65-F5344CB8AC3E}">
        <p14:creationId xmlns:p14="http://schemas.microsoft.com/office/powerpoint/2010/main" xmlns="" val="3381550389"/>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4D8EDE87-0C8F-4797-BE24-D0BCD323C4D3}" type="slidenum">
              <a:rPr lang="en-US"/>
              <a:pPr/>
              <a:t>‹Nº›</a:t>
            </a:fld>
            <a:endParaRPr lang="en-US" dirty="0"/>
          </a:p>
        </p:txBody>
      </p:sp>
    </p:spTree>
    <p:extLst>
      <p:ext uri="{BB962C8B-B14F-4D97-AF65-F5344CB8AC3E}">
        <p14:creationId xmlns:p14="http://schemas.microsoft.com/office/powerpoint/2010/main" xmlns="" val="3557417095"/>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C755DDE8-3F60-41DA-8DD7-2663C02670A5}" type="slidenum">
              <a:rPr lang="en-US"/>
              <a:pPr/>
              <a:t>‹Nº›</a:t>
            </a:fld>
            <a:endParaRPr lang="en-US" dirty="0"/>
          </a:p>
        </p:txBody>
      </p:sp>
    </p:spTree>
    <p:extLst>
      <p:ext uri="{BB962C8B-B14F-4D97-AF65-F5344CB8AC3E}">
        <p14:creationId xmlns:p14="http://schemas.microsoft.com/office/powerpoint/2010/main" xmlns="" val="39418131"/>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MX"/>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FA09F66-E9EC-4F96-A50C-C72D3FD1D001}" type="slidenum">
              <a:rPr lang="en-US"/>
              <a:pPr/>
              <a:t>‹Nº›</a:t>
            </a:fld>
            <a:endParaRPr lang="en-US" dirty="0"/>
          </a:p>
        </p:txBody>
      </p:sp>
    </p:spTree>
    <p:extLst>
      <p:ext uri="{BB962C8B-B14F-4D97-AF65-F5344CB8AC3E}">
        <p14:creationId xmlns:p14="http://schemas.microsoft.com/office/powerpoint/2010/main" xmlns="" val="68028461"/>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MX"/>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s-MX"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0E8809C-11BD-4C4D-BACB-7F94AA9DDD5E}" type="slidenum">
              <a:rPr lang="en-US"/>
              <a:pPr/>
              <a:t>‹Nº›</a:t>
            </a:fld>
            <a:endParaRPr lang="en-US" dirty="0"/>
          </a:p>
        </p:txBody>
      </p:sp>
    </p:spTree>
    <p:extLst>
      <p:ext uri="{BB962C8B-B14F-4D97-AF65-F5344CB8AC3E}">
        <p14:creationId xmlns:p14="http://schemas.microsoft.com/office/powerpoint/2010/main" xmlns="" val="2363056582"/>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28600"/>
            <a:ext cx="8534400" cy="914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1524000"/>
            <a:ext cx="8534400" cy="449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286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EE010CB-E029-4C31-A65F-D21627392530}" type="slidenum">
              <a:rPr lang="en-US"/>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xStyles>
    <p:titleStyle>
      <a:lvl1pPr algn="ctr" rtl="0" eaLnBrk="1" fontAlgn="base" hangingPunct="1">
        <a:spcBef>
          <a:spcPct val="0"/>
        </a:spcBef>
        <a:spcAft>
          <a:spcPct val="0"/>
        </a:spcAft>
        <a:defRPr sz="44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Times New Roman" charset="0"/>
          <a:cs typeface="Times New Roman" charset="0"/>
        </a:defRPr>
      </a:lvl2pPr>
      <a:lvl3pPr algn="ctr" rtl="0" eaLnBrk="1" fontAlgn="base" hangingPunct="1">
        <a:spcBef>
          <a:spcPct val="0"/>
        </a:spcBef>
        <a:spcAft>
          <a:spcPct val="0"/>
        </a:spcAft>
        <a:defRPr sz="4400">
          <a:solidFill>
            <a:schemeClr val="bg1"/>
          </a:solidFill>
          <a:latin typeface="Times New Roman" charset="0"/>
          <a:cs typeface="Times New Roman" charset="0"/>
        </a:defRPr>
      </a:lvl3pPr>
      <a:lvl4pPr algn="ctr" rtl="0" eaLnBrk="1" fontAlgn="base" hangingPunct="1">
        <a:spcBef>
          <a:spcPct val="0"/>
        </a:spcBef>
        <a:spcAft>
          <a:spcPct val="0"/>
        </a:spcAft>
        <a:defRPr sz="4400">
          <a:solidFill>
            <a:schemeClr val="bg1"/>
          </a:solidFill>
          <a:latin typeface="Times New Roman" charset="0"/>
          <a:cs typeface="Times New Roman" charset="0"/>
        </a:defRPr>
      </a:lvl4pPr>
      <a:lvl5pPr algn="ctr" rtl="0" eaLnBrk="1" fontAlgn="base" hangingPunct="1">
        <a:spcBef>
          <a:spcPct val="0"/>
        </a:spcBef>
        <a:spcAft>
          <a:spcPct val="0"/>
        </a:spcAft>
        <a:defRPr sz="4400">
          <a:solidFill>
            <a:schemeClr val="bg1"/>
          </a:solidFill>
          <a:latin typeface="Times New Roman" charset="0"/>
          <a:cs typeface="Times New Roman" charset="0"/>
        </a:defRPr>
      </a:lvl5pPr>
      <a:lvl6pPr marL="457200" algn="ctr" rtl="0" eaLnBrk="1" fontAlgn="base" hangingPunct="1">
        <a:spcBef>
          <a:spcPct val="0"/>
        </a:spcBef>
        <a:spcAft>
          <a:spcPct val="0"/>
        </a:spcAft>
        <a:defRPr sz="4400">
          <a:solidFill>
            <a:schemeClr val="bg1"/>
          </a:solidFill>
          <a:latin typeface="Times New Roman" charset="0"/>
          <a:cs typeface="Times New Roman" charset="0"/>
        </a:defRPr>
      </a:lvl6pPr>
      <a:lvl7pPr marL="914400" algn="ctr" rtl="0" eaLnBrk="1" fontAlgn="base" hangingPunct="1">
        <a:spcBef>
          <a:spcPct val="0"/>
        </a:spcBef>
        <a:spcAft>
          <a:spcPct val="0"/>
        </a:spcAft>
        <a:defRPr sz="4400">
          <a:solidFill>
            <a:schemeClr val="bg1"/>
          </a:solidFill>
          <a:latin typeface="Times New Roman" charset="0"/>
          <a:cs typeface="Times New Roman" charset="0"/>
        </a:defRPr>
      </a:lvl7pPr>
      <a:lvl8pPr marL="1371600" algn="ctr" rtl="0" eaLnBrk="1" fontAlgn="base" hangingPunct="1">
        <a:spcBef>
          <a:spcPct val="0"/>
        </a:spcBef>
        <a:spcAft>
          <a:spcPct val="0"/>
        </a:spcAft>
        <a:defRPr sz="4400">
          <a:solidFill>
            <a:schemeClr val="bg1"/>
          </a:solidFill>
          <a:latin typeface="Times New Roman" charset="0"/>
          <a:cs typeface="Times New Roman" charset="0"/>
        </a:defRPr>
      </a:lvl8pPr>
      <a:lvl9pPr marL="1828800" algn="ctr" rtl="0" eaLnBrk="1" fontAlgn="base" hangingPunct="1">
        <a:spcBef>
          <a:spcPct val="0"/>
        </a:spcBef>
        <a:spcAft>
          <a:spcPct val="0"/>
        </a:spcAft>
        <a:defRPr sz="4400">
          <a:solidFill>
            <a:schemeClr val="bg1"/>
          </a:solidFill>
          <a:latin typeface="Times New Roman" charset="0"/>
          <a:cs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luniversal.com.mx/cultura/w135944.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533400"/>
            <a:ext cx="7772400" cy="1143000"/>
          </a:xfrm>
        </p:spPr>
        <p:txBody>
          <a:bodyPr/>
          <a:lstStyle/>
          <a:p>
            <a:r>
              <a:rPr lang="en-US" dirty="0" smtClean="0">
                <a:solidFill>
                  <a:schemeClr val="tx1"/>
                </a:solidFill>
              </a:rPr>
              <a:t>Hostigamiento y Acoso Sexual</a:t>
            </a:r>
            <a:endParaRPr lang="es-MX" dirty="0">
              <a:solidFill>
                <a:schemeClr val="tx1"/>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876800" y="5181600"/>
            <a:ext cx="3952875" cy="1589516"/>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err="1" smtClean="0"/>
              <a:t>Hostigamiento</a:t>
            </a:r>
            <a:endParaRPr lang="es-MX" dirty="0"/>
          </a:p>
        </p:txBody>
      </p:sp>
      <p:sp>
        <p:nvSpPr>
          <p:cNvPr id="3075" name="Rectangle 3"/>
          <p:cNvSpPr>
            <a:spLocks noGrp="1" noChangeArrowheads="1"/>
          </p:cNvSpPr>
          <p:nvPr>
            <p:ph type="body" idx="1"/>
          </p:nvPr>
        </p:nvSpPr>
        <p:spPr>
          <a:xfrm>
            <a:off x="228600" y="1524000"/>
            <a:ext cx="8534400" cy="1295400"/>
          </a:xfrm>
        </p:spPr>
        <p:txBody>
          <a:bodyPr/>
          <a:lstStyle/>
          <a:p>
            <a:r>
              <a:rPr lang="en-US" sz="2500" dirty="0" smtClean="0"/>
              <a:t>“</a:t>
            </a:r>
            <a:r>
              <a:rPr lang="en-US" sz="2500" dirty="0" err="1"/>
              <a:t>C</a:t>
            </a:r>
            <a:r>
              <a:rPr lang="en-US" sz="2500" dirty="0" err="1" smtClean="0"/>
              <a:t>onsiste</a:t>
            </a:r>
            <a:r>
              <a:rPr lang="en-US" sz="2500" dirty="0" smtClean="0"/>
              <a:t> en </a:t>
            </a:r>
            <a:r>
              <a:rPr lang="en-US" sz="2500" dirty="0" err="1" smtClean="0"/>
              <a:t>cualquier</a:t>
            </a:r>
            <a:r>
              <a:rPr lang="en-US" sz="2500" dirty="0" smtClean="0"/>
              <a:t> </a:t>
            </a:r>
            <a:r>
              <a:rPr lang="en-US" sz="2500" dirty="0" err="1" smtClean="0"/>
              <a:t>tipo</a:t>
            </a:r>
            <a:r>
              <a:rPr lang="en-US" sz="2500" dirty="0" smtClean="0"/>
              <a:t> de </a:t>
            </a:r>
            <a:r>
              <a:rPr lang="en-US" sz="2500" dirty="0" err="1" smtClean="0"/>
              <a:t>acercamiento</a:t>
            </a:r>
            <a:r>
              <a:rPr lang="en-US" sz="2500" dirty="0" smtClean="0"/>
              <a:t> sexual no </a:t>
            </a:r>
            <a:r>
              <a:rPr lang="en-US" sz="2500" dirty="0" err="1" smtClean="0"/>
              <a:t>deseado</a:t>
            </a:r>
            <a:r>
              <a:rPr lang="en-US" sz="2500" dirty="0" smtClean="0"/>
              <a:t>, </a:t>
            </a:r>
            <a:r>
              <a:rPr lang="en-US" sz="2500" dirty="0" err="1" smtClean="0"/>
              <a:t>requerimientos</a:t>
            </a:r>
            <a:r>
              <a:rPr lang="en-US" sz="2500" dirty="0" smtClean="0"/>
              <a:t> de </a:t>
            </a:r>
            <a:r>
              <a:rPr lang="en-US" sz="2500" dirty="0" err="1" smtClean="0"/>
              <a:t>favores</a:t>
            </a:r>
            <a:r>
              <a:rPr lang="en-US" sz="2500" dirty="0" smtClean="0"/>
              <a:t> </a:t>
            </a:r>
            <a:r>
              <a:rPr lang="en-US" sz="2500" dirty="0" err="1" smtClean="0"/>
              <a:t>sexuales</a:t>
            </a:r>
            <a:r>
              <a:rPr lang="en-US" sz="2500" dirty="0" smtClean="0"/>
              <a:t> y </a:t>
            </a:r>
            <a:r>
              <a:rPr lang="en-US" sz="2500" dirty="0" err="1" smtClean="0"/>
              <a:t>cualquier</a:t>
            </a:r>
            <a:r>
              <a:rPr lang="en-US" sz="2500" dirty="0" smtClean="0"/>
              <a:t> </a:t>
            </a:r>
            <a:r>
              <a:rPr lang="en-US" sz="2500" dirty="0" err="1" smtClean="0"/>
              <a:t>otra</a:t>
            </a:r>
            <a:r>
              <a:rPr lang="en-US" sz="2500" dirty="0" smtClean="0"/>
              <a:t> </a:t>
            </a:r>
            <a:r>
              <a:rPr lang="en-US" sz="2500" dirty="0" err="1" smtClean="0"/>
              <a:t>conducta</a:t>
            </a:r>
            <a:r>
              <a:rPr lang="en-US" sz="2500" dirty="0" smtClean="0"/>
              <a:t> verbal o </a:t>
            </a:r>
            <a:r>
              <a:rPr lang="en-US" sz="2500" dirty="0" err="1" smtClean="0"/>
              <a:t>física</a:t>
            </a:r>
            <a:r>
              <a:rPr lang="en-US" sz="2500" dirty="0" smtClean="0"/>
              <a:t> de </a:t>
            </a:r>
            <a:r>
              <a:rPr lang="en-US" sz="2500" dirty="0" err="1" smtClean="0"/>
              <a:t>naturaleza</a:t>
            </a:r>
            <a:r>
              <a:rPr lang="en-US" sz="2500" dirty="0" smtClean="0"/>
              <a:t> sexual”</a:t>
            </a:r>
            <a:endParaRPr lang="es-MX" sz="2500" dirty="0"/>
          </a:p>
        </p:txBody>
      </p:sp>
      <p:sp>
        <p:nvSpPr>
          <p:cNvPr id="8" name="Rectangle 2"/>
          <p:cNvSpPr txBox="1">
            <a:spLocks noChangeArrowheads="1"/>
          </p:cNvSpPr>
          <p:nvPr/>
        </p:nvSpPr>
        <p:spPr bwMode="auto">
          <a:xfrm>
            <a:off x="429672" y="2857500"/>
            <a:ext cx="8226425"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Times New Roman" charset="0"/>
                <a:cs typeface="Times New Roman" charset="0"/>
              </a:defRPr>
            </a:lvl2pPr>
            <a:lvl3pPr algn="ctr" rtl="0" eaLnBrk="1" fontAlgn="base" hangingPunct="1">
              <a:spcBef>
                <a:spcPct val="0"/>
              </a:spcBef>
              <a:spcAft>
                <a:spcPct val="0"/>
              </a:spcAft>
              <a:defRPr sz="4400">
                <a:solidFill>
                  <a:schemeClr val="bg1"/>
                </a:solidFill>
                <a:latin typeface="Times New Roman" charset="0"/>
                <a:cs typeface="Times New Roman" charset="0"/>
              </a:defRPr>
            </a:lvl3pPr>
            <a:lvl4pPr algn="ctr" rtl="0" eaLnBrk="1" fontAlgn="base" hangingPunct="1">
              <a:spcBef>
                <a:spcPct val="0"/>
              </a:spcBef>
              <a:spcAft>
                <a:spcPct val="0"/>
              </a:spcAft>
              <a:defRPr sz="4400">
                <a:solidFill>
                  <a:schemeClr val="bg1"/>
                </a:solidFill>
                <a:latin typeface="Times New Roman" charset="0"/>
                <a:cs typeface="Times New Roman" charset="0"/>
              </a:defRPr>
            </a:lvl4pPr>
            <a:lvl5pPr algn="ctr" rtl="0" eaLnBrk="1" fontAlgn="base" hangingPunct="1">
              <a:spcBef>
                <a:spcPct val="0"/>
              </a:spcBef>
              <a:spcAft>
                <a:spcPct val="0"/>
              </a:spcAft>
              <a:defRPr sz="4400">
                <a:solidFill>
                  <a:schemeClr val="bg1"/>
                </a:solidFill>
                <a:latin typeface="Times New Roman" charset="0"/>
                <a:cs typeface="Times New Roman" charset="0"/>
              </a:defRPr>
            </a:lvl5pPr>
            <a:lvl6pPr marL="457200" algn="ctr" rtl="0" eaLnBrk="1" fontAlgn="base" hangingPunct="1">
              <a:spcBef>
                <a:spcPct val="0"/>
              </a:spcBef>
              <a:spcAft>
                <a:spcPct val="0"/>
              </a:spcAft>
              <a:defRPr sz="4400">
                <a:solidFill>
                  <a:schemeClr val="bg1"/>
                </a:solidFill>
                <a:latin typeface="Times New Roman" charset="0"/>
                <a:cs typeface="Times New Roman" charset="0"/>
              </a:defRPr>
            </a:lvl6pPr>
            <a:lvl7pPr marL="914400" algn="ctr" rtl="0" eaLnBrk="1" fontAlgn="base" hangingPunct="1">
              <a:spcBef>
                <a:spcPct val="0"/>
              </a:spcBef>
              <a:spcAft>
                <a:spcPct val="0"/>
              </a:spcAft>
              <a:defRPr sz="4400">
                <a:solidFill>
                  <a:schemeClr val="bg1"/>
                </a:solidFill>
                <a:latin typeface="Times New Roman" charset="0"/>
                <a:cs typeface="Times New Roman" charset="0"/>
              </a:defRPr>
            </a:lvl7pPr>
            <a:lvl8pPr marL="1371600" algn="ctr" rtl="0" eaLnBrk="1" fontAlgn="base" hangingPunct="1">
              <a:spcBef>
                <a:spcPct val="0"/>
              </a:spcBef>
              <a:spcAft>
                <a:spcPct val="0"/>
              </a:spcAft>
              <a:defRPr sz="4400">
                <a:solidFill>
                  <a:schemeClr val="bg1"/>
                </a:solidFill>
                <a:latin typeface="Times New Roman" charset="0"/>
                <a:cs typeface="Times New Roman" charset="0"/>
              </a:defRPr>
            </a:lvl8pPr>
            <a:lvl9pPr marL="1828800" algn="ctr" rtl="0" eaLnBrk="1" fontAlgn="base" hangingPunct="1">
              <a:spcBef>
                <a:spcPct val="0"/>
              </a:spcBef>
              <a:spcAft>
                <a:spcPct val="0"/>
              </a:spcAft>
              <a:defRPr sz="4400">
                <a:solidFill>
                  <a:schemeClr val="bg1"/>
                </a:solidFill>
                <a:latin typeface="Times New Roman" charset="0"/>
                <a:cs typeface="Times New Roman" charset="0"/>
              </a:defRPr>
            </a:lvl9pPr>
          </a:lstStyle>
          <a:p>
            <a:pPr>
              <a:defRPr/>
            </a:pPr>
            <a:r>
              <a:rPr lang="en-US" sz="2500" dirty="0" smtClean="0">
                <a:solidFill>
                  <a:schemeClr val="tx1"/>
                </a:solidFill>
              </a:rPr>
              <a:t>HOSTIGAMIENTO SEXUAL</a:t>
            </a:r>
            <a:br>
              <a:rPr lang="en-US" sz="2500" dirty="0" smtClean="0">
                <a:solidFill>
                  <a:schemeClr val="tx1"/>
                </a:solidFill>
              </a:rPr>
            </a:br>
            <a:r>
              <a:rPr lang="en-US" sz="2500" dirty="0" err="1" smtClean="0">
                <a:solidFill>
                  <a:schemeClr val="tx1"/>
                </a:solidFill>
              </a:rPr>
              <a:t>Puede</a:t>
            </a:r>
            <a:r>
              <a:rPr lang="en-US" sz="2500" dirty="0" smtClean="0">
                <a:solidFill>
                  <a:schemeClr val="tx1"/>
                </a:solidFill>
              </a:rPr>
              <a:t> </a:t>
            </a:r>
            <a:r>
              <a:rPr lang="en-US" sz="2500" dirty="0" err="1" smtClean="0">
                <a:solidFill>
                  <a:schemeClr val="tx1"/>
                </a:solidFill>
              </a:rPr>
              <a:t>surgir</a:t>
            </a:r>
            <a:r>
              <a:rPr lang="en-US" sz="2500" dirty="0" smtClean="0">
                <a:solidFill>
                  <a:schemeClr val="tx1"/>
                </a:solidFill>
              </a:rPr>
              <a:t>:</a:t>
            </a:r>
            <a:endParaRPr lang="en-US" sz="2500" dirty="0">
              <a:solidFill>
                <a:schemeClr val="tx1"/>
              </a:solidFill>
            </a:endParaRPr>
          </a:p>
        </p:txBody>
      </p:sp>
      <p:sp>
        <p:nvSpPr>
          <p:cNvPr id="9" name="Rectangle 3"/>
          <p:cNvSpPr txBox="1">
            <a:spLocks noChangeArrowheads="1"/>
          </p:cNvSpPr>
          <p:nvPr/>
        </p:nvSpPr>
        <p:spPr bwMode="auto">
          <a:xfrm>
            <a:off x="3810000" y="3579813"/>
            <a:ext cx="4872038" cy="3278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defRPr/>
            </a:pPr>
            <a:endParaRPr lang="en-US" sz="2500" dirty="0" smtClean="0"/>
          </a:p>
          <a:p>
            <a:pPr>
              <a:defRPr/>
            </a:pPr>
            <a:r>
              <a:rPr lang="en-US" sz="2500" dirty="0" smtClean="0"/>
              <a:t>Entre </a:t>
            </a:r>
            <a:r>
              <a:rPr lang="en-US" sz="2500" dirty="0" err="1" smtClean="0"/>
              <a:t>compañeros</a:t>
            </a:r>
            <a:r>
              <a:rPr lang="en-US" sz="2500" dirty="0" smtClean="0"/>
              <a:t> de </a:t>
            </a:r>
            <a:r>
              <a:rPr lang="en-US" sz="2500" dirty="0" err="1" smtClean="0"/>
              <a:t>trabajo</a:t>
            </a:r>
            <a:endParaRPr lang="en-US" sz="2500" dirty="0" smtClean="0"/>
          </a:p>
          <a:p>
            <a:pPr>
              <a:buFont typeface="Wingdings" pitchFamily="2" charset="2"/>
              <a:buNone/>
              <a:defRPr/>
            </a:pPr>
            <a:endParaRPr lang="en-US" sz="2500" dirty="0" smtClean="0"/>
          </a:p>
          <a:p>
            <a:pPr>
              <a:defRPr/>
            </a:pPr>
            <a:r>
              <a:rPr lang="en-US" sz="2500" dirty="0" smtClean="0"/>
              <a:t>De </a:t>
            </a:r>
            <a:r>
              <a:rPr lang="en-US" sz="2500" dirty="0" err="1" smtClean="0"/>
              <a:t>visitantes</a:t>
            </a:r>
            <a:endParaRPr lang="en-US" sz="2500" dirty="0" smtClean="0"/>
          </a:p>
          <a:p>
            <a:pPr>
              <a:buFont typeface="Wingdings" pitchFamily="2" charset="2"/>
              <a:buNone/>
              <a:defRPr/>
            </a:pPr>
            <a:endParaRPr lang="en-US" sz="2500" dirty="0" smtClean="0"/>
          </a:p>
          <a:p>
            <a:pPr>
              <a:defRPr/>
            </a:pPr>
            <a:r>
              <a:rPr lang="en-US" sz="2500" dirty="0" smtClean="0"/>
              <a:t>De </a:t>
            </a:r>
            <a:r>
              <a:rPr lang="en-US" sz="2500" dirty="0" err="1" smtClean="0"/>
              <a:t>supervisores</a:t>
            </a:r>
            <a:r>
              <a:rPr lang="en-US" sz="2500" dirty="0" smtClean="0"/>
              <a:t> a </a:t>
            </a:r>
            <a:r>
              <a:rPr lang="en-US" sz="2500" dirty="0" err="1" smtClean="0"/>
              <a:t>subordinados</a:t>
            </a:r>
            <a:endParaRPr lang="en-US" sz="1500" dirty="0" smtClean="0"/>
          </a:p>
        </p:txBody>
      </p:sp>
      <p:pic>
        <p:nvPicPr>
          <p:cNvPr id="2050" name="Picture 2" descr="C:\Users\DENISSE\Pictures\hostigamient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93606" y="4473352"/>
            <a:ext cx="2247900" cy="1491107"/>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074"/>
                                        </p:tgtEl>
                                        <p:attrNameLst>
                                          <p:attrName>ppt_x</p:attrName>
                                          <p:attrName>ppt_y</p:attrName>
                                        </p:attrNameLst>
                                      </p:cBhvr>
                                    </p:animMotion>
                                    <p:animRot by="1500000">
                                      <p:cBhvr>
                                        <p:cTn id="7" dur="125" fill="hold">
                                          <p:stCondLst>
                                            <p:cond delay="0"/>
                                          </p:stCondLst>
                                        </p:cTn>
                                        <p:tgtEl>
                                          <p:spTgt spid="3074"/>
                                        </p:tgtEl>
                                        <p:attrNameLst>
                                          <p:attrName>r</p:attrName>
                                        </p:attrNameLst>
                                      </p:cBhvr>
                                    </p:animRot>
                                    <p:animRot by="-1500000">
                                      <p:cBhvr>
                                        <p:cTn id="8" dur="125" fill="hold">
                                          <p:stCondLst>
                                            <p:cond delay="125"/>
                                          </p:stCondLst>
                                        </p:cTn>
                                        <p:tgtEl>
                                          <p:spTgt spid="3074"/>
                                        </p:tgtEl>
                                        <p:attrNameLst>
                                          <p:attrName>r</p:attrName>
                                        </p:attrNameLst>
                                      </p:cBhvr>
                                    </p:animRot>
                                    <p:animRot by="-1500000">
                                      <p:cBhvr>
                                        <p:cTn id="9" dur="125" fill="hold">
                                          <p:stCondLst>
                                            <p:cond delay="250"/>
                                          </p:stCondLst>
                                        </p:cTn>
                                        <p:tgtEl>
                                          <p:spTgt spid="3074"/>
                                        </p:tgtEl>
                                        <p:attrNameLst>
                                          <p:attrName>r</p:attrName>
                                        </p:attrNameLst>
                                      </p:cBhvr>
                                    </p:animRot>
                                    <p:animRot by="1500000">
                                      <p:cBhvr>
                                        <p:cTn id="10" dur="125" fill="hold">
                                          <p:stCondLst>
                                            <p:cond delay="375"/>
                                          </p:stCondLst>
                                        </p:cTn>
                                        <p:tgtEl>
                                          <p:spTgt spid="307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i="1" dirty="0" err="1" smtClean="0">
                <a:solidFill>
                  <a:schemeClr val="accent6">
                    <a:lumMod val="50000"/>
                  </a:schemeClr>
                </a:solidFill>
              </a:rPr>
              <a:t>Maneras</a:t>
            </a:r>
            <a:r>
              <a:rPr lang="en-US" sz="3000" b="1" i="1" dirty="0" smtClean="0">
                <a:solidFill>
                  <a:schemeClr val="accent6">
                    <a:lumMod val="50000"/>
                  </a:schemeClr>
                </a:solidFill>
              </a:rPr>
              <a:t> de </a:t>
            </a:r>
            <a:r>
              <a:rPr lang="en-US" sz="3000" b="1" i="1" dirty="0" err="1" smtClean="0">
                <a:solidFill>
                  <a:schemeClr val="accent6">
                    <a:lumMod val="50000"/>
                  </a:schemeClr>
                </a:solidFill>
              </a:rPr>
              <a:t>presentarse</a:t>
            </a:r>
            <a:r>
              <a:rPr lang="en-US" sz="3000" b="1" i="1" dirty="0" smtClean="0">
                <a:solidFill>
                  <a:schemeClr val="accent6">
                    <a:lumMod val="50000"/>
                  </a:schemeClr>
                </a:solidFill>
              </a:rPr>
              <a:t> el </a:t>
            </a:r>
            <a:r>
              <a:rPr lang="en-US" sz="3000" b="1" i="1" dirty="0" err="1" smtClean="0">
                <a:solidFill>
                  <a:schemeClr val="accent6">
                    <a:lumMod val="50000"/>
                  </a:schemeClr>
                </a:solidFill>
              </a:rPr>
              <a:t>Hostigamiento</a:t>
            </a:r>
            <a:endParaRPr lang="es-MX" sz="3000" dirty="0"/>
          </a:p>
        </p:txBody>
      </p:sp>
      <p:sp>
        <p:nvSpPr>
          <p:cNvPr id="3" name="Content Placeholder 2"/>
          <p:cNvSpPr>
            <a:spLocks noGrp="1"/>
          </p:cNvSpPr>
          <p:nvPr>
            <p:ph idx="1"/>
          </p:nvPr>
        </p:nvSpPr>
        <p:spPr>
          <a:xfrm>
            <a:off x="228600" y="1524000"/>
            <a:ext cx="8534400" cy="5181600"/>
          </a:xfrm>
        </p:spPr>
        <p:txBody>
          <a:bodyPr/>
          <a:lstStyle/>
          <a:p>
            <a:pPr marL="457200" indent="-457200" algn="just" fontAlgn="auto">
              <a:spcAft>
                <a:spcPts val="0"/>
              </a:spcAft>
              <a:buFont typeface="+mj-lt"/>
              <a:buAutoNum type="arabicPeriod"/>
              <a:defRPr/>
            </a:pPr>
            <a:r>
              <a:rPr lang="es-PR" sz="2000" b="1" dirty="0">
                <a:latin typeface="Book Antiqua" pitchFamily="18" charset="0"/>
              </a:rPr>
              <a:t>Hostigamiento hacia un tercero- </a:t>
            </a:r>
            <a:r>
              <a:rPr lang="es-PR" sz="2000" dirty="0">
                <a:latin typeface="Book Antiqua" pitchFamily="18" charset="0"/>
              </a:rPr>
              <a:t>dos personas que hablan muchas bromas, el tercero escucha, las presencia y aunque no participe de las bromas,  se ofende por el nivel de las bromas.</a:t>
            </a:r>
          </a:p>
          <a:p>
            <a:pPr marL="457200" indent="-457200" algn="just" fontAlgn="auto">
              <a:spcAft>
                <a:spcPts val="0"/>
              </a:spcAft>
              <a:buFont typeface="+mj-lt"/>
              <a:buAutoNum type="arabicPeriod"/>
              <a:defRPr/>
            </a:pPr>
            <a:r>
              <a:rPr lang="es-PR" sz="2000" b="1" dirty="0" smtClean="0">
                <a:latin typeface="Book Antiqua" pitchFamily="18" charset="0"/>
              </a:rPr>
              <a:t>Contacto </a:t>
            </a:r>
            <a:r>
              <a:rPr lang="es-PR" sz="2000" b="1" dirty="0">
                <a:latin typeface="Book Antiqua" pitchFamily="18" charset="0"/>
              </a:rPr>
              <a:t>físico no deseado </a:t>
            </a:r>
            <a:r>
              <a:rPr lang="es-PR" sz="2000" dirty="0">
                <a:latin typeface="Book Antiqua" pitchFamily="18" charset="0"/>
              </a:rPr>
              <a:t>-  Afecto físico no grato recibido por el emisor. (Ej. Tocar el pelo, la mano, etc.)</a:t>
            </a:r>
          </a:p>
          <a:p>
            <a:pPr marL="457200" indent="-457200" algn="just" fontAlgn="auto">
              <a:spcAft>
                <a:spcPts val="0"/>
              </a:spcAft>
              <a:buFont typeface="Arial" pitchFamily="34" charset="0"/>
              <a:buAutoNum type="arabicPeriod"/>
              <a:defRPr/>
            </a:pPr>
            <a:r>
              <a:rPr lang="en-US" sz="2000" b="1" dirty="0" err="1" smtClean="0">
                <a:latin typeface="Book Antiqua" pitchFamily="18" charset="0"/>
              </a:rPr>
              <a:t>Conducta</a:t>
            </a:r>
            <a:r>
              <a:rPr lang="en-US" sz="2000" b="1" dirty="0" smtClean="0">
                <a:latin typeface="Book Antiqua" pitchFamily="18" charset="0"/>
              </a:rPr>
              <a:t> </a:t>
            </a:r>
            <a:r>
              <a:rPr lang="en-US" sz="2000" b="1" dirty="0">
                <a:latin typeface="Book Antiqua" pitchFamily="18" charset="0"/>
              </a:rPr>
              <a:t>no </a:t>
            </a:r>
            <a:r>
              <a:rPr lang="en-US" sz="2000" b="1" dirty="0" err="1" smtClean="0">
                <a:latin typeface="Book Antiqua" pitchFamily="18" charset="0"/>
              </a:rPr>
              <a:t>profesional</a:t>
            </a:r>
            <a:r>
              <a:rPr lang="en-US" sz="2000" b="1" dirty="0" smtClean="0">
                <a:latin typeface="Book Antiqua" pitchFamily="18" charset="0"/>
              </a:rPr>
              <a:t>. </a:t>
            </a:r>
            <a:r>
              <a:rPr lang="en-US" sz="2000" b="1" dirty="0" err="1">
                <a:latin typeface="Book Antiqua" pitchFamily="18" charset="0"/>
              </a:rPr>
              <a:t>Código</a:t>
            </a:r>
            <a:r>
              <a:rPr lang="en-US" sz="2000" b="1" dirty="0">
                <a:latin typeface="Book Antiqua" pitchFamily="18" charset="0"/>
              </a:rPr>
              <a:t> de </a:t>
            </a:r>
            <a:r>
              <a:rPr lang="en-US" sz="2000" b="1" dirty="0" err="1">
                <a:latin typeface="Book Antiqua" pitchFamily="18" charset="0"/>
              </a:rPr>
              <a:t>vestimenta</a:t>
            </a:r>
            <a:r>
              <a:rPr lang="en-US" sz="2000" b="1" dirty="0">
                <a:latin typeface="Book Antiqua" pitchFamily="18" charset="0"/>
              </a:rPr>
              <a:t> </a:t>
            </a:r>
            <a:r>
              <a:rPr lang="en-US" sz="2000" b="1" dirty="0" err="1">
                <a:latin typeface="Book Antiqua" pitchFamily="18" charset="0"/>
              </a:rPr>
              <a:t>profesional</a:t>
            </a:r>
            <a:r>
              <a:rPr lang="en-US" sz="2000" b="1" dirty="0">
                <a:latin typeface="Book Antiqua" pitchFamily="18" charset="0"/>
              </a:rPr>
              <a:t> - </a:t>
            </a:r>
            <a:r>
              <a:rPr lang="en-US" sz="2000" dirty="0">
                <a:latin typeface="Book Antiqua" pitchFamily="18" charset="0"/>
              </a:rPr>
              <a:t>Un </a:t>
            </a:r>
            <a:r>
              <a:rPr lang="en-US" sz="2000" dirty="0" err="1">
                <a:latin typeface="Book Antiqua" pitchFamily="18" charset="0"/>
              </a:rPr>
              <a:t>atuendo</a:t>
            </a:r>
            <a:r>
              <a:rPr lang="en-US" sz="2000" dirty="0">
                <a:latin typeface="Book Antiqua" pitchFamily="18" charset="0"/>
              </a:rPr>
              <a:t> </a:t>
            </a:r>
            <a:r>
              <a:rPr lang="en-US" sz="2000" dirty="0" err="1">
                <a:latin typeface="Book Antiqua" pitchFamily="18" charset="0"/>
              </a:rPr>
              <a:t>inapropiado</a:t>
            </a:r>
            <a:r>
              <a:rPr lang="en-US" sz="2000" dirty="0">
                <a:latin typeface="Book Antiqua" pitchFamily="18" charset="0"/>
              </a:rPr>
              <a:t> o </a:t>
            </a:r>
            <a:r>
              <a:rPr lang="en-US" sz="2000" dirty="0" err="1">
                <a:latin typeface="Book Antiqua" pitchFamily="18" charset="0"/>
              </a:rPr>
              <a:t>una</a:t>
            </a:r>
            <a:r>
              <a:rPr lang="en-US" sz="2000" dirty="0">
                <a:latin typeface="Book Antiqua" pitchFamily="18" charset="0"/>
              </a:rPr>
              <a:t> </a:t>
            </a:r>
            <a:r>
              <a:rPr lang="en-US" sz="2000" dirty="0" err="1">
                <a:latin typeface="Book Antiqua" pitchFamily="18" charset="0"/>
              </a:rPr>
              <a:t>conducta</a:t>
            </a:r>
            <a:r>
              <a:rPr lang="en-US" sz="2000" dirty="0">
                <a:latin typeface="Book Antiqua" pitchFamily="18" charset="0"/>
              </a:rPr>
              <a:t> </a:t>
            </a:r>
            <a:r>
              <a:rPr lang="en-US" sz="2000" dirty="0" err="1">
                <a:latin typeface="Book Antiqua" pitchFamily="18" charset="0"/>
              </a:rPr>
              <a:t>provocativa</a:t>
            </a:r>
            <a:r>
              <a:rPr lang="en-US" sz="2000" dirty="0">
                <a:latin typeface="Book Antiqua" pitchFamily="18" charset="0"/>
              </a:rPr>
              <a:t> </a:t>
            </a:r>
            <a:r>
              <a:rPr lang="en-US" sz="2000" dirty="0" err="1">
                <a:latin typeface="Book Antiqua" pitchFamily="18" charset="0"/>
              </a:rPr>
              <a:t>puede</a:t>
            </a:r>
            <a:r>
              <a:rPr lang="en-US" sz="2000" dirty="0">
                <a:latin typeface="Book Antiqua" pitchFamily="18" charset="0"/>
              </a:rPr>
              <a:t> </a:t>
            </a:r>
            <a:r>
              <a:rPr lang="en-US" sz="2000" dirty="0" err="1">
                <a:latin typeface="Book Antiqua" pitchFamily="18" charset="0"/>
              </a:rPr>
              <a:t>causar</a:t>
            </a:r>
            <a:r>
              <a:rPr lang="en-US" sz="2000" dirty="0">
                <a:latin typeface="Book Antiqua" pitchFamily="18" charset="0"/>
              </a:rPr>
              <a:t> </a:t>
            </a:r>
            <a:r>
              <a:rPr lang="en-US" sz="2000" dirty="0" err="1">
                <a:latin typeface="Book Antiqua" pitchFamily="18" charset="0"/>
              </a:rPr>
              <a:t>problemas</a:t>
            </a:r>
            <a:r>
              <a:rPr lang="en-US" sz="2000" dirty="0">
                <a:latin typeface="Book Antiqua" pitchFamily="18" charset="0"/>
              </a:rPr>
              <a:t>. El </a:t>
            </a:r>
            <a:r>
              <a:rPr lang="en-US" sz="2000" dirty="0" err="1">
                <a:latin typeface="Book Antiqua" pitchFamily="18" charset="0"/>
              </a:rPr>
              <a:t>patrono</a:t>
            </a:r>
            <a:r>
              <a:rPr lang="en-US" sz="2000" dirty="0">
                <a:latin typeface="Book Antiqua" pitchFamily="18" charset="0"/>
              </a:rPr>
              <a:t> </a:t>
            </a:r>
            <a:r>
              <a:rPr lang="en-US" sz="2000" dirty="0" err="1" smtClean="0">
                <a:latin typeface="Book Antiqua" pitchFamily="18" charset="0"/>
              </a:rPr>
              <a:t>tiene</a:t>
            </a:r>
            <a:r>
              <a:rPr lang="en-US" sz="2000" dirty="0" smtClean="0">
                <a:latin typeface="Book Antiqua" pitchFamily="18" charset="0"/>
              </a:rPr>
              <a:t> </a:t>
            </a:r>
            <a:r>
              <a:rPr lang="en-US" sz="2000" dirty="0" err="1" smtClean="0">
                <a:latin typeface="Book Antiqua" pitchFamily="18" charset="0"/>
              </a:rPr>
              <a:t>derecho</a:t>
            </a:r>
            <a:r>
              <a:rPr lang="en-US" sz="2000" dirty="0" smtClean="0">
                <a:latin typeface="Book Antiqua" pitchFamily="18" charset="0"/>
              </a:rPr>
              <a:t> </a:t>
            </a:r>
            <a:r>
              <a:rPr lang="en-US" sz="2000" dirty="0">
                <a:latin typeface="Book Antiqua" pitchFamily="18" charset="0"/>
              </a:rPr>
              <a:t>a </a:t>
            </a:r>
            <a:r>
              <a:rPr lang="en-US" sz="2000" dirty="0" err="1">
                <a:latin typeface="Book Antiqua" pitchFamily="18" charset="0"/>
              </a:rPr>
              <a:t>pedir</a:t>
            </a:r>
            <a:r>
              <a:rPr lang="en-US" sz="2000" dirty="0">
                <a:latin typeface="Book Antiqua" pitchFamily="18" charset="0"/>
              </a:rPr>
              <a:t> </a:t>
            </a:r>
            <a:r>
              <a:rPr lang="en-US" sz="2000" dirty="0" err="1">
                <a:latin typeface="Book Antiqua" pitchFamily="18" charset="0"/>
              </a:rPr>
              <a:t>que</a:t>
            </a:r>
            <a:r>
              <a:rPr lang="en-US" sz="2000" dirty="0">
                <a:latin typeface="Book Antiqua" pitchFamily="18" charset="0"/>
              </a:rPr>
              <a:t> </a:t>
            </a:r>
            <a:r>
              <a:rPr lang="en-US" sz="2000" dirty="0" err="1" smtClean="0">
                <a:latin typeface="Book Antiqua" pitchFamily="18" charset="0"/>
              </a:rPr>
              <a:t>vistan</a:t>
            </a:r>
            <a:endParaRPr lang="en-US" sz="2000" dirty="0" smtClean="0">
              <a:latin typeface="Book Antiqua" pitchFamily="18" charset="0"/>
            </a:endParaRPr>
          </a:p>
          <a:p>
            <a:pPr marL="0" indent="0" algn="just" fontAlgn="auto">
              <a:spcAft>
                <a:spcPts val="0"/>
              </a:spcAft>
              <a:buNone/>
              <a:defRPr/>
            </a:pPr>
            <a:r>
              <a:rPr lang="en-US" sz="2000" dirty="0" smtClean="0">
                <a:latin typeface="Book Antiqua" pitchFamily="18" charset="0"/>
              </a:rPr>
              <a:t>                                               </a:t>
            </a:r>
            <a:r>
              <a:rPr lang="en-US" sz="2000" dirty="0" err="1">
                <a:latin typeface="Book Antiqua" pitchFamily="18" charset="0"/>
              </a:rPr>
              <a:t>apropiadamente</a:t>
            </a:r>
            <a:r>
              <a:rPr lang="en-US" sz="2000" dirty="0">
                <a:latin typeface="Book Antiqua" pitchFamily="18" charset="0"/>
              </a:rPr>
              <a:t> </a:t>
            </a:r>
            <a:r>
              <a:rPr lang="en-US" sz="2000" dirty="0" smtClean="0">
                <a:latin typeface="Book Antiqua" pitchFamily="18" charset="0"/>
              </a:rPr>
              <a:t>en </a:t>
            </a:r>
            <a:r>
              <a:rPr lang="en-US" sz="2000" dirty="0">
                <a:latin typeface="Book Antiqua" pitchFamily="18" charset="0"/>
              </a:rPr>
              <a:t>el </a:t>
            </a:r>
            <a:r>
              <a:rPr lang="en-US" sz="2000" dirty="0" err="1">
                <a:latin typeface="Book Antiqua" pitchFamily="18" charset="0"/>
              </a:rPr>
              <a:t>trabajo</a:t>
            </a:r>
            <a:endParaRPr lang="en-US" sz="2000" dirty="0">
              <a:latin typeface="Book Antiqua" pitchFamily="18" charset="0"/>
            </a:endParaRPr>
          </a:p>
          <a:p>
            <a:pPr marL="457200" indent="-457200" algn="just" fontAlgn="auto">
              <a:spcAft>
                <a:spcPts val="0"/>
              </a:spcAft>
              <a:buNone/>
              <a:defRPr/>
            </a:pPr>
            <a:r>
              <a:rPr lang="en-US" sz="2000" b="1" dirty="0" smtClean="0">
                <a:latin typeface="Book Antiqua" pitchFamily="18" charset="0"/>
              </a:rPr>
              <a:t>                                               4</a:t>
            </a:r>
            <a:r>
              <a:rPr lang="en-US" sz="2000" b="1" dirty="0">
                <a:latin typeface="Book Antiqua" pitchFamily="18" charset="0"/>
              </a:rPr>
              <a:t>. </a:t>
            </a:r>
            <a:r>
              <a:rPr lang="en-US" sz="2000" b="1" dirty="0" err="1">
                <a:latin typeface="Book Antiqua" pitchFamily="18" charset="0"/>
              </a:rPr>
              <a:t>Cortesías</a:t>
            </a:r>
            <a:r>
              <a:rPr lang="en-US" sz="2000" b="1" dirty="0">
                <a:latin typeface="Book Antiqua" pitchFamily="18" charset="0"/>
              </a:rPr>
              <a:t> </a:t>
            </a:r>
            <a:r>
              <a:rPr lang="en-US" sz="2000" b="1" dirty="0" err="1">
                <a:latin typeface="Book Antiqua" pitchFamily="18" charset="0"/>
              </a:rPr>
              <a:t>que</a:t>
            </a:r>
            <a:r>
              <a:rPr lang="en-US" sz="2000" b="1" dirty="0">
                <a:latin typeface="Book Antiqua" pitchFamily="18" charset="0"/>
              </a:rPr>
              <a:t> </a:t>
            </a:r>
            <a:r>
              <a:rPr lang="en-US" sz="2000" b="1" dirty="0" err="1">
                <a:latin typeface="Book Antiqua" pitchFamily="18" charset="0"/>
              </a:rPr>
              <a:t>interfieren</a:t>
            </a:r>
            <a:r>
              <a:rPr lang="en-US" sz="2000" b="1" dirty="0">
                <a:latin typeface="Book Antiqua" pitchFamily="18" charset="0"/>
              </a:rPr>
              <a:t> – </a:t>
            </a:r>
            <a:r>
              <a:rPr lang="en-US" sz="2000" b="1" dirty="0" err="1" smtClean="0">
                <a:latin typeface="Book Antiqua" pitchFamily="18" charset="0"/>
              </a:rPr>
              <a:t>Cumplidos</a:t>
            </a:r>
            <a:r>
              <a:rPr lang="en-US" sz="2000" b="1" dirty="0" smtClean="0">
                <a:latin typeface="Book Antiqua" pitchFamily="18" charset="0"/>
              </a:rPr>
              <a:t> </a:t>
            </a:r>
            <a:r>
              <a:rPr lang="en-US" sz="2000" b="1" dirty="0">
                <a:latin typeface="Book Antiqua" pitchFamily="18" charset="0"/>
              </a:rPr>
              <a:t>en </a:t>
            </a:r>
            <a:r>
              <a:rPr lang="en-US" sz="2000" b="1" dirty="0" smtClean="0">
                <a:latin typeface="Book Antiqua" pitchFamily="18" charset="0"/>
              </a:rPr>
              <a:t>el</a:t>
            </a:r>
          </a:p>
          <a:p>
            <a:pPr marL="457200" indent="-457200" algn="just" fontAlgn="auto">
              <a:spcAft>
                <a:spcPts val="0"/>
              </a:spcAft>
              <a:buNone/>
              <a:defRPr/>
            </a:pPr>
            <a:r>
              <a:rPr lang="en-US" sz="2000" b="1" dirty="0">
                <a:latin typeface="Book Antiqua" pitchFamily="18" charset="0"/>
              </a:rPr>
              <a:t> </a:t>
            </a:r>
            <a:r>
              <a:rPr lang="en-US" sz="2000" b="1" dirty="0" smtClean="0">
                <a:latin typeface="Book Antiqua" pitchFamily="18" charset="0"/>
              </a:rPr>
              <a:t>                                              </a:t>
            </a:r>
            <a:r>
              <a:rPr lang="en-US" sz="2000" b="1" dirty="0" err="1">
                <a:latin typeface="Book Antiqua" pitchFamily="18" charset="0"/>
              </a:rPr>
              <a:t>trabajo</a:t>
            </a:r>
            <a:r>
              <a:rPr lang="en-US" sz="2000" b="1" dirty="0">
                <a:latin typeface="Book Antiqua" pitchFamily="18" charset="0"/>
              </a:rPr>
              <a:t> - </a:t>
            </a:r>
            <a:r>
              <a:rPr lang="en-US" sz="2000" dirty="0">
                <a:latin typeface="Book Antiqua" pitchFamily="18" charset="0"/>
              </a:rPr>
              <a:t>Los </a:t>
            </a:r>
            <a:r>
              <a:rPr lang="en-US" sz="2000" dirty="0" err="1">
                <a:latin typeface="Book Antiqua" pitchFamily="18" charset="0"/>
              </a:rPr>
              <a:t>cumplidos</a:t>
            </a:r>
            <a:r>
              <a:rPr lang="en-US" sz="2000" dirty="0">
                <a:latin typeface="Book Antiqua" pitchFamily="18" charset="0"/>
              </a:rPr>
              <a:t> </a:t>
            </a:r>
            <a:r>
              <a:rPr lang="en-US" sz="2000" dirty="0" err="1">
                <a:latin typeface="Book Antiqua" pitchFamily="18" charset="0"/>
              </a:rPr>
              <a:t>honestos</a:t>
            </a:r>
            <a:r>
              <a:rPr lang="en-US" sz="2000" dirty="0">
                <a:latin typeface="Book Antiqua" pitchFamily="18" charset="0"/>
              </a:rPr>
              <a:t> y </a:t>
            </a:r>
            <a:r>
              <a:rPr lang="en-US" sz="2000" dirty="0" err="1" smtClean="0">
                <a:latin typeface="Book Antiqua" pitchFamily="18" charset="0"/>
              </a:rPr>
              <a:t>bien</a:t>
            </a:r>
            <a:endParaRPr lang="en-US" sz="2000" dirty="0" smtClean="0">
              <a:latin typeface="Book Antiqua" pitchFamily="18" charset="0"/>
            </a:endParaRPr>
          </a:p>
          <a:p>
            <a:pPr marL="457200" indent="-457200" algn="just" fontAlgn="auto">
              <a:spcAft>
                <a:spcPts val="0"/>
              </a:spcAft>
              <a:buNone/>
              <a:defRPr/>
            </a:pPr>
            <a:r>
              <a:rPr lang="en-US" sz="2000" dirty="0">
                <a:latin typeface="Book Antiqua" pitchFamily="18" charset="0"/>
              </a:rPr>
              <a:t> </a:t>
            </a:r>
            <a:r>
              <a:rPr lang="en-US" sz="2000" dirty="0" smtClean="0">
                <a:latin typeface="Book Antiqua" pitchFamily="18" charset="0"/>
              </a:rPr>
              <a:t>                                              </a:t>
            </a:r>
            <a:r>
              <a:rPr lang="en-US" sz="2000" dirty="0" err="1" smtClean="0">
                <a:latin typeface="Book Antiqua" pitchFamily="18" charset="0"/>
              </a:rPr>
              <a:t>intencionados</a:t>
            </a:r>
            <a:r>
              <a:rPr lang="en-US" sz="2000" dirty="0" smtClean="0">
                <a:latin typeface="Book Antiqua" pitchFamily="18" charset="0"/>
              </a:rPr>
              <a:t> </a:t>
            </a:r>
            <a:r>
              <a:rPr lang="en-US" sz="2000" dirty="0">
                <a:latin typeface="Book Antiqua" pitchFamily="18" charset="0"/>
              </a:rPr>
              <a:t>no </a:t>
            </a:r>
            <a:r>
              <a:rPr lang="en-US" sz="2000" dirty="0" err="1">
                <a:latin typeface="Book Antiqua" pitchFamily="18" charset="0"/>
              </a:rPr>
              <a:t>suelen</a:t>
            </a:r>
            <a:r>
              <a:rPr lang="en-US" sz="2000" dirty="0">
                <a:latin typeface="Book Antiqua" pitchFamily="18" charset="0"/>
              </a:rPr>
              <a:t> </a:t>
            </a:r>
            <a:r>
              <a:rPr lang="en-US" sz="2000" dirty="0" err="1">
                <a:latin typeface="Book Antiqua" pitchFamily="18" charset="0"/>
              </a:rPr>
              <a:t>ser</a:t>
            </a:r>
            <a:r>
              <a:rPr lang="en-US" sz="2000" dirty="0">
                <a:latin typeface="Book Antiqua" pitchFamily="18" charset="0"/>
              </a:rPr>
              <a:t> no </a:t>
            </a:r>
            <a:r>
              <a:rPr lang="en-US" sz="2000" dirty="0" err="1">
                <a:latin typeface="Book Antiqua" pitchFamily="18" charset="0"/>
              </a:rPr>
              <a:t>gratos</a:t>
            </a:r>
            <a:endParaRPr lang="es-PR" sz="2000" dirty="0">
              <a:latin typeface="Book Antiqua" pitchFamily="18" charset="0"/>
            </a:endParaRPr>
          </a:p>
        </p:txBody>
      </p:sp>
    </p:spTree>
    <p:extLst>
      <p:ext uri="{BB962C8B-B14F-4D97-AF65-F5344CB8AC3E}">
        <p14:creationId xmlns:p14="http://schemas.microsoft.com/office/powerpoint/2010/main" xmlns="" val="3146395782"/>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Acoso</a:t>
            </a:r>
            <a:r>
              <a:rPr lang="en-US" dirty="0" smtClean="0"/>
              <a:t> Sexual</a:t>
            </a:r>
            <a:endParaRPr lang="es-MX" dirty="0"/>
          </a:p>
        </p:txBody>
      </p:sp>
      <p:sp>
        <p:nvSpPr>
          <p:cNvPr id="3" name="Content Placeholder 2"/>
          <p:cNvSpPr>
            <a:spLocks noGrp="1"/>
          </p:cNvSpPr>
          <p:nvPr>
            <p:ph idx="1"/>
          </p:nvPr>
        </p:nvSpPr>
        <p:spPr/>
        <p:txBody>
          <a:bodyPr/>
          <a:lstStyle/>
          <a:p>
            <a:r>
              <a:rPr lang="es-ES" dirty="0"/>
              <a:t>¿Qué es el acoso sexual</a:t>
            </a:r>
            <a:r>
              <a:rPr lang="es-ES" dirty="0" smtClean="0"/>
              <a:t>?</a:t>
            </a:r>
          </a:p>
          <a:p>
            <a:r>
              <a:rPr lang="es-ES_tradnl" sz="2500" dirty="0"/>
              <a:t>Una conducta de naturaleza sexual, y toda otra conducta basada en el sexo y que afecte a la dignidad de mujeres y hombres, que resulte ingrata, irrazonable y ofensiva para quien la </a:t>
            </a:r>
            <a:r>
              <a:rPr lang="es-ES_tradnl" sz="2500" dirty="0" smtClean="0"/>
              <a:t>recibe.</a:t>
            </a:r>
            <a:endParaRPr lang="es-MX" sz="2500" dirty="0"/>
          </a:p>
        </p:txBody>
      </p:sp>
      <p:pic>
        <p:nvPicPr>
          <p:cNvPr id="1026" name="Picture 2" descr="C:\Users\DENISSE\Pictures\sexual-harassment-claim.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92572" y="3832223"/>
            <a:ext cx="3613228" cy="23955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92453288"/>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algn="just">
              <a:lnSpc>
                <a:spcPct val="90000"/>
              </a:lnSpc>
            </a:pPr>
            <a:r>
              <a:rPr lang="es-ES_tradnl" sz="2000" b="1" dirty="0" smtClean="0">
                <a:latin typeface="Arial" charset="0"/>
              </a:rPr>
              <a:t>El acoso sexual es una forma de discriminación por razón del género</a:t>
            </a:r>
            <a:r>
              <a:rPr lang="es-ES_tradnl" sz="2000" dirty="0" smtClean="0">
                <a:latin typeface="Arial" charset="0"/>
              </a:rPr>
              <a:t>, tanto desde una perspectiva legal como en su concepto. Si bien los hombres pueden ser también objeto de acoso sexual, la realidad es que la mayoría de las víctimas son mujeres. </a:t>
            </a:r>
          </a:p>
          <a:p>
            <a:pPr algn="just">
              <a:lnSpc>
                <a:spcPct val="90000"/>
              </a:lnSpc>
            </a:pPr>
            <a:endParaRPr lang="es-ES_tradnl" sz="2000" dirty="0" smtClean="0">
              <a:latin typeface="Arial" charset="0"/>
            </a:endParaRPr>
          </a:p>
          <a:p>
            <a:pPr algn="just">
              <a:lnSpc>
                <a:spcPct val="90000"/>
              </a:lnSpc>
            </a:pPr>
            <a:r>
              <a:rPr lang="es-ES_tradnl" sz="2000" dirty="0" smtClean="0">
                <a:latin typeface="Arial" charset="0"/>
              </a:rPr>
              <a:t>El problema guarda relación con los roles atribuidos a los hombres y a las mujeres en la vida social y económica que, a su vez, directa o indirectamente, afecta a la situación de las mujeres en el mercado del trabajo</a:t>
            </a:r>
            <a:endParaRPr lang="es-ES" sz="2000" dirty="0">
              <a:latin typeface="Arial" charset="0"/>
            </a:endParaRPr>
          </a:p>
        </p:txBody>
      </p:sp>
    </p:spTree>
    <p:extLst>
      <p:ext uri="{BB962C8B-B14F-4D97-AF65-F5344CB8AC3E}">
        <p14:creationId xmlns:p14="http://schemas.microsoft.com/office/powerpoint/2010/main" xmlns="" val="3950366046"/>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Hostigamiento</a:t>
            </a:r>
            <a:r>
              <a:rPr lang="en-US" dirty="0" smtClean="0"/>
              <a:t> y </a:t>
            </a:r>
            <a:r>
              <a:rPr lang="en-US" dirty="0" err="1" smtClean="0"/>
              <a:t>Acoso</a:t>
            </a:r>
            <a:r>
              <a:rPr lang="en-US" dirty="0" smtClean="0"/>
              <a:t> Sexual</a:t>
            </a:r>
            <a:endParaRPr lang="es-MX" dirty="0"/>
          </a:p>
        </p:txBody>
      </p:sp>
      <p:sp>
        <p:nvSpPr>
          <p:cNvPr id="3" name="Content Placeholder 2"/>
          <p:cNvSpPr>
            <a:spLocks noGrp="1"/>
          </p:cNvSpPr>
          <p:nvPr>
            <p:ph idx="1"/>
          </p:nvPr>
        </p:nvSpPr>
        <p:spPr/>
        <p:txBody>
          <a:bodyPr/>
          <a:lstStyle/>
          <a:p>
            <a:pPr algn="just"/>
            <a:r>
              <a:rPr lang="es-MX" sz="2000" b="1" dirty="0" smtClean="0"/>
              <a:t>Ley General de Acceso de las Mujeres a una Vida Libre de Violencia: </a:t>
            </a:r>
            <a:r>
              <a:rPr lang="es-MX" sz="2000" dirty="0" smtClean="0"/>
              <a:t>En el artículo 13 del mismo ordenamiento legal se señala que el </a:t>
            </a:r>
            <a:r>
              <a:rPr lang="es-MX" sz="2000" b="1" dirty="0" smtClean="0"/>
              <a:t>hostigamiento sexual </a:t>
            </a:r>
            <a:r>
              <a:rPr lang="es-MX" sz="2000" dirty="0" smtClean="0"/>
              <a:t>es el ejercicio del poder, en una relación de subordinación real de la víctima frente al agresor en los ámbitos laboral y/o escolar, el cual se expresa en conductas verbales, físicas o ambas, relacionadas con la sexualidad de connotación lasciva. Por su parte, el </a:t>
            </a:r>
            <a:r>
              <a:rPr lang="es-MX" sz="2000" b="1" dirty="0" smtClean="0"/>
              <a:t>acoso sexual </a:t>
            </a:r>
            <a:r>
              <a:rPr lang="es-MX" sz="2000" dirty="0" smtClean="0"/>
              <a:t>se define como una forma de violencia en la que, si bien no existe la subordinación, hay un ejercicio abusivo de poder que conlleva a un estado de indefensión y de riesgo para la víctima, independientemente de que se realice en uno o varios eventos. </a:t>
            </a:r>
          </a:p>
          <a:p>
            <a:pPr lvl="1" algn="just"/>
            <a:r>
              <a:rPr lang="es-MX" sz="1600" dirty="0"/>
              <a:t>	</a:t>
            </a:r>
            <a:r>
              <a:rPr lang="es-MX" sz="1600" dirty="0" smtClean="0"/>
              <a:t>		 </a:t>
            </a:r>
          </a:p>
          <a:p>
            <a:pPr lvl="1" algn="just"/>
            <a:r>
              <a:rPr lang="es-MX" sz="1600" dirty="0"/>
              <a:t>	</a:t>
            </a:r>
            <a:r>
              <a:rPr lang="es-MX" sz="1600" dirty="0" smtClean="0"/>
              <a:t>			Nota </a:t>
            </a:r>
            <a:r>
              <a:rPr lang="es-MX" sz="1600" dirty="0"/>
              <a:t>consultada en la página Web </a:t>
            </a:r>
            <a:endParaRPr lang="es-MX" sz="1600" dirty="0" smtClean="0"/>
          </a:p>
          <a:p>
            <a:pPr lvl="1"/>
            <a:r>
              <a:rPr lang="es-MX" sz="1600" dirty="0">
                <a:hlinkClick r:id="rId2"/>
              </a:rPr>
              <a:t>	</a:t>
            </a:r>
            <a:r>
              <a:rPr lang="es-MX" sz="1600" dirty="0" smtClean="0">
                <a:hlinkClick r:id="rId2"/>
              </a:rPr>
              <a:t>		         </a:t>
            </a:r>
            <a:r>
              <a:rPr lang="es-MX" sz="1600" u="sng" dirty="0" smtClean="0">
                <a:hlinkClick r:id="rId2"/>
              </a:rPr>
              <a:t>http</a:t>
            </a:r>
            <a:r>
              <a:rPr lang="es-MX" sz="1600" u="sng" dirty="0">
                <a:hlinkClick r:id="rId2"/>
              </a:rPr>
              <a:t>://</a:t>
            </a:r>
            <a:r>
              <a:rPr lang="es-MX" sz="1600" u="sng" dirty="0" smtClean="0">
                <a:hlinkClick r:id="rId2"/>
              </a:rPr>
              <a:t>www.eluniversal.com.mx/cultura/w135944.html</a:t>
            </a:r>
            <a:r>
              <a:rPr lang="es-MX" sz="1600" dirty="0" smtClean="0"/>
              <a:t>   , </a:t>
            </a:r>
            <a:r>
              <a:rPr lang="es-MX" sz="1000" dirty="0"/>
              <a:t>el </a:t>
            </a:r>
            <a:r>
              <a:rPr lang="es-MX" sz="1000" dirty="0" smtClean="0"/>
              <a:t>17</a:t>
            </a:r>
          </a:p>
          <a:p>
            <a:pPr lvl="7"/>
            <a:r>
              <a:rPr lang="es-MX" sz="1000" dirty="0" smtClean="0"/>
              <a:t> </a:t>
            </a:r>
            <a:r>
              <a:rPr lang="es-MX" sz="1000" dirty="0"/>
              <a:t>de abril de 2009. </a:t>
            </a:r>
          </a:p>
        </p:txBody>
      </p:sp>
    </p:spTree>
    <p:extLst>
      <p:ext uri="{BB962C8B-B14F-4D97-AF65-F5344CB8AC3E}">
        <p14:creationId xmlns:p14="http://schemas.microsoft.com/office/powerpoint/2010/main" xmlns="" val="479317866"/>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PREGUNTAS ??</a:t>
            </a:r>
            <a:endParaRPr lang="es-MX" dirty="0"/>
          </a:p>
        </p:txBody>
      </p:sp>
      <p:pic>
        <p:nvPicPr>
          <p:cNvPr id="1026" name="Picture 2" descr="Tablón de pregunta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19600" y="1295400"/>
            <a:ext cx="3810000" cy="4762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51622245"/>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mplat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E650BFE4CEDC3C468B6473B90B4737FD" ma:contentTypeVersion="1" ma:contentTypeDescription="Crear nuevo documento." ma:contentTypeScope="" ma:versionID="e66a953aea1a9ef1c6c287623a3dba57">
  <xsd:schema xmlns:xsd="http://www.w3.org/2001/XMLSchema" xmlns:xs="http://www.w3.org/2001/XMLSchema" xmlns:p="http://schemas.microsoft.com/office/2006/metadata/properties" xmlns:ns1="http://schemas.microsoft.com/sharepoint/v3" targetNamespace="http://schemas.microsoft.com/office/2006/metadata/properties" ma:root="true" ma:fieldsID="0fa58ab6bdef439119b64b6b50b7cac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1B603E-A03B-47AA-9CED-54E32E21B013}"/>
</file>

<file path=customXml/itemProps2.xml><?xml version="1.0" encoding="utf-8"?>
<ds:datastoreItem xmlns:ds="http://schemas.openxmlformats.org/officeDocument/2006/customXml" ds:itemID="{D017326C-A5A9-4751-94B4-229EB37BF91A}"/>
</file>

<file path=customXml/itemProps3.xml><?xml version="1.0" encoding="utf-8"?>
<ds:datastoreItem xmlns:ds="http://schemas.openxmlformats.org/officeDocument/2006/customXml" ds:itemID="{C751E422-FB88-4199-BC13-8BA15AC3FD33}"/>
</file>

<file path=docProps/app.xml><?xml version="1.0" encoding="utf-8"?>
<Properties xmlns="http://schemas.openxmlformats.org/officeDocument/2006/extended-properties" xmlns:vt="http://schemas.openxmlformats.org/officeDocument/2006/docPropsVTypes">
  <Template>template</Template>
  <TotalTime>216</TotalTime>
  <Words>437</Words>
  <Application>Microsoft Office PowerPoint</Application>
  <PresentationFormat>Presentación en pantalla (4:3)</PresentationFormat>
  <Paragraphs>31</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template</vt:lpstr>
      <vt:lpstr>Hostigamiento y Acoso Sexual</vt:lpstr>
      <vt:lpstr>Hostigamiento</vt:lpstr>
      <vt:lpstr>Maneras de presentarse el Hostigamiento</vt:lpstr>
      <vt:lpstr>Acoso Sexual</vt:lpstr>
      <vt:lpstr>Diapositiva 5</vt:lpstr>
      <vt:lpstr>Hostigamiento y Acoso Sexual</vt:lpstr>
      <vt:lpstr>PREGUNTAS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Hostigamiento y Acoso Sexual</dc:title>
  <dc:creator>LIC. OMAR FLORES</dc:creator>
  <cp:lastModifiedBy>Luis Alberto Ramos Solis</cp:lastModifiedBy>
  <cp:revision>20</cp:revision>
  <dcterms:created xsi:type="dcterms:W3CDTF">2012-10-01T18:14:16Z</dcterms:created>
  <dcterms:modified xsi:type="dcterms:W3CDTF">2013-03-06T19:31:12Z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0x010100E650BFE4CEDC3C468B6473B90B4737FD</vt:lpwstr>
  </property>
</Properties>
</file>